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</p:sldIdLst>
  <p:sldSz cx="18288000" cy="10287000"/>
  <p:notesSz cx="6858000" cy="9144000"/>
  <p:embeddedFontLst>
    <p:embeddedFont>
      <p:font typeface="Ahsing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 Medium" panose="020B0603020102020204" pitchFamily="34" charset="0"/>
      <p:regular r:id="rId14"/>
      <p:italic r:id="rId15"/>
    </p:embeddedFont>
    <p:embeddedFont>
      <p:font typeface="Franklin Gothic Medium Cond" panose="020B0606030402020204" pitchFamily="34" charset="0"/>
      <p:regular r:id="rId16"/>
    </p:embeddedFont>
    <p:embeddedFont>
      <p:font typeface="Glacial Indifference" panose="00000800000000000000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1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20685"/>
            <a:ext cx="18288000" cy="1666315"/>
          </a:xfrm>
          <a:prstGeom prst="rect">
            <a:avLst/>
          </a:prstGeom>
          <a:solidFill>
            <a:srgbClr val="C6BDA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25967" y="800100"/>
            <a:ext cx="6190359" cy="90370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24967" y="-3113615"/>
            <a:ext cx="6305931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700000">
            <a:off x="4729302" y="7325367"/>
            <a:ext cx="4267621" cy="42569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464038" y="2057825"/>
            <a:ext cx="12801600" cy="336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9"/>
              </a:lnSpc>
            </a:pPr>
            <a:r>
              <a:rPr lang="en-US" sz="7200" dirty="0" err="1">
                <a:solidFill>
                  <a:srgbClr val="BEB6AE"/>
                </a:solidFill>
                <a:latin typeface="Ahsing"/>
              </a:rPr>
              <a:t>Sepenggal</a:t>
            </a:r>
            <a:r>
              <a:rPr lang="en-US" sz="7200" dirty="0">
                <a:solidFill>
                  <a:srgbClr val="BEB6AE"/>
                </a:solidFill>
                <a:latin typeface="Ahsing"/>
              </a:rPr>
              <a:t> </a:t>
            </a:r>
            <a:r>
              <a:rPr lang="en-US" sz="7200" dirty="0" err="1">
                <a:solidFill>
                  <a:srgbClr val="BEB6AE"/>
                </a:solidFill>
                <a:latin typeface="Ahsing"/>
              </a:rPr>
              <a:t>Perjalanan</a:t>
            </a:r>
            <a:endParaRPr lang="en-US" sz="7200" dirty="0">
              <a:solidFill>
                <a:srgbClr val="BEB6AE"/>
              </a:solidFill>
              <a:latin typeface="Ahsing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20036" y="3494930"/>
            <a:ext cx="6305931" cy="1193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C9C0A8"/>
                </a:solidFill>
                <a:latin typeface="Glacial Indifference"/>
              </a:rPr>
              <a:t>Aktivitas</a:t>
            </a:r>
            <a:r>
              <a:rPr lang="en-US" sz="6999" b="1" dirty="0">
                <a:solidFill>
                  <a:srgbClr val="C9C0A8"/>
                </a:solidFill>
                <a:latin typeface="Glacial Indifference"/>
              </a:rPr>
              <a:t> 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558" y="6714262"/>
            <a:ext cx="97970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i="1" dirty="0" err="1">
                <a:solidFill>
                  <a:srgbClr val="E9E3D0"/>
                </a:solidFill>
                <a:latin typeface="Glacial Indifference"/>
              </a:rPr>
              <a:t>Kelompok</a:t>
            </a:r>
            <a:r>
              <a:rPr lang="en-US" sz="4500" i="1" dirty="0">
                <a:solidFill>
                  <a:srgbClr val="E9E3D0"/>
                </a:solidFill>
                <a:latin typeface="Glacial Indifference"/>
              </a:rPr>
              <a:t> 3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766C3BB-C018-E078-E21D-C009646A6E85}"/>
              </a:ext>
            </a:extLst>
          </p:cNvPr>
          <p:cNvSpPr txBox="1"/>
          <p:nvPr/>
        </p:nvSpPr>
        <p:spPr>
          <a:xfrm>
            <a:off x="259164" y="3073644"/>
            <a:ext cx="12801600" cy="336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9"/>
              </a:lnSpc>
            </a:pPr>
            <a:r>
              <a:rPr lang="en-US" sz="7200" dirty="0">
                <a:solidFill>
                  <a:srgbClr val="BEB6AE"/>
                </a:solidFill>
                <a:latin typeface="Ahsing"/>
              </a:rPr>
              <a:t>Sejarah </a:t>
            </a:r>
            <a:r>
              <a:rPr lang="en-US" sz="7200" dirty="0" err="1">
                <a:solidFill>
                  <a:srgbClr val="BEB6AE"/>
                </a:solidFill>
                <a:latin typeface="Ahsing"/>
              </a:rPr>
              <a:t>Trem</a:t>
            </a:r>
            <a:r>
              <a:rPr lang="en-US" sz="7200" dirty="0">
                <a:solidFill>
                  <a:srgbClr val="BEB6AE"/>
                </a:solidFill>
                <a:latin typeface="Ahsing"/>
              </a:rPr>
              <a:t> di Surabaya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75"/>
                            </p:stCondLst>
                            <p:childTnLst>
                              <p:par>
                                <p:cTn id="2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25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75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75"/>
                            </p:stCondLst>
                            <p:childTnLst>
                              <p:par>
                                <p:cTn id="4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12606071" y="3848100"/>
            <a:ext cx="8705602" cy="73235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 rot="-1237066">
            <a:off x="116104" y="3165937"/>
            <a:ext cx="6099721" cy="17689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295400" y="1056737"/>
            <a:ext cx="19953964" cy="14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600" b="1" dirty="0" err="1">
                <a:solidFill>
                  <a:srgbClr val="4E1F24"/>
                </a:solidFill>
                <a:latin typeface="Franklin Gothic Medium Cond" panose="020B0606030402020204" pitchFamily="34" charset="0"/>
              </a:rPr>
              <a:t>Perkembangan</a:t>
            </a:r>
            <a:r>
              <a:rPr lang="en-US" sz="6600" b="1" dirty="0">
                <a:solidFill>
                  <a:srgbClr val="4E1F24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6600" b="1" dirty="0" err="1">
                <a:solidFill>
                  <a:srgbClr val="4E1F24"/>
                </a:solidFill>
                <a:latin typeface="Franklin Gothic Medium Cond" panose="020B0606030402020204" pitchFamily="34" charset="0"/>
              </a:rPr>
              <a:t>trem</a:t>
            </a:r>
            <a:r>
              <a:rPr lang="en-US" sz="6600" b="1" dirty="0">
                <a:solidFill>
                  <a:srgbClr val="4E1F24"/>
                </a:solidFill>
                <a:latin typeface="Franklin Gothic Medium Cond" panose="020B0606030402020204" pitchFamily="34" charset="0"/>
              </a:rPr>
              <a:t> pada masa </a:t>
            </a:r>
            <a:r>
              <a:rPr lang="en-US" sz="6600" b="1" dirty="0" err="1">
                <a:solidFill>
                  <a:srgbClr val="4E1F24"/>
                </a:solidFill>
                <a:latin typeface="Franklin Gothic Medium Cond" panose="020B0606030402020204" pitchFamily="34" charset="0"/>
              </a:rPr>
              <a:t>pemerintah</a:t>
            </a:r>
            <a:r>
              <a:rPr lang="en-US" sz="6600" b="1" dirty="0">
                <a:solidFill>
                  <a:srgbClr val="4E1F24"/>
                </a:solidFill>
                <a:latin typeface="Franklin Gothic Medium Cond" panose="020B0606030402020204" pitchFamily="34" charset="0"/>
              </a:rPr>
              <a:t> </a:t>
            </a:r>
          </a:p>
          <a:p>
            <a:pPr algn="ctr">
              <a:lnSpc>
                <a:spcPts val="5400"/>
              </a:lnSpc>
            </a:pPr>
            <a:r>
              <a:rPr lang="en-US" sz="6600" b="1" dirty="0">
                <a:solidFill>
                  <a:srgbClr val="4E1F24"/>
                </a:solidFill>
                <a:latin typeface="Franklin Gothic Medium Cond" panose="020B0606030402020204" pitchFamily="34" charset="0"/>
              </a:rPr>
              <a:t>Belanda </a:t>
            </a:r>
            <a:r>
              <a:rPr lang="en-US" sz="6600" b="1" dirty="0" err="1">
                <a:solidFill>
                  <a:srgbClr val="4E1F24"/>
                </a:solidFill>
                <a:latin typeface="Franklin Gothic Medium Cond" panose="020B0606030402020204" pitchFamily="34" charset="0"/>
              </a:rPr>
              <a:t>hingga</a:t>
            </a:r>
            <a:r>
              <a:rPr lang="en-US" sz="6600" b="1" dirty="0">
                <a:solidFill>
                  <a:srgbClr val="4E1F24"/>
                </a:solidFill>
                <a:latin typeface="Franklin Gothic Medium Cond" panose="020B0606030402020204" pitchFamily="34" charset="0"/>
              </a:rPr>
              <a:t> masa </a:t>
            </a:r>
            <a:r>
              <a:rPr lang="en-US" sz="6600" b="1" dirty="0" err="1">
                <a:solidFill>
                  <a:srgbClr val="4E1F24"/>
                </a:solidFill>
                <a:latin typeface="Franklin Gothic Medium Cond" panose="020B0606030402020204" pitchFamily="34" charset="0"/>
              </a:rPr>
              <a:t>sekarang</a:t>
            </a:r>
            <a:endParaRPr lang="en-US" sz="6600" b="1" dirty="0">
              <a:solidFill>
                <a:srgbClr val="4E1F24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3400" y="2552700"/>
            <a:ext cx="17221200" cy="699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berada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di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surabaya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sejak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abad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ke-19.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berbekal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izin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pada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tahun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 1886 (OJS)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menjadi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perusahaan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pengelolaan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Proyek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inj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meliputi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3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jalur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mulai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beroperasi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pada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tahun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1889.Seiring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perkembangan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kota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, OJS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terus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menambah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jalur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seperti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jalur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dari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wonokromo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ke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daerah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Boulevard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Darmo.OJS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mengandalkan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listrik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yang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dibangun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pada 1911-1924. Bersama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sarana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transportasi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lain yang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dibangun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terus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berkembang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dan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menggerakan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perekonomian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kota.Pada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1927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sekiranya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ada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11.4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juta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orang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menggunakan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listrik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dan 5.2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juta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menggunakan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uapNamun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munculnya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mobil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yang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bersamaan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dengan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bus,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taksi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opelet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atau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mobil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pribadi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setelah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indonesia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merdeka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pemerintahan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mengambil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alih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dan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kereta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api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Tapi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hal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ini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juga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membuat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selalu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merugi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karena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banyak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penumpang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tidak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membayar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Buruknya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manajemen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Djawatan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Kereta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Api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membuat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keberadaan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mati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pada </a:t>
            </a:r>
            <a:r>
              <a:rPr lang="en-US" sz="3200" b="1" dirty="0" err="1">
                <a:solidFill>
                  <a:srgbClr val="262021"/>
                </a:solidFill>
                <a:latin typeface="Glacial Indifference"/>
              </a:rPr>
              <a:t>tahun</a:t>
            </a:r>
            <a:r>
              <a:rPr lang="en-US" sz="3200" b="1" dirty="0">
                <a:solidFill>
                  <a:srgbClr val="262021"/>
                </a:solidFill>
                <a:latin typeface="Glacial Indifference"/>
              </a:rPr>
              <a:t> 1970-an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4407" y="9010800"/>
            <a:ext cx="18352407" cy="1276200"/>
          </a:xfrm>
          <a:prstGeom prst="rect">
            <a:avLst/>
          </a:prstGeom>
          <a:solidFill>
            <a:srgbClr val="C6BDA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11549" y="2130911"/>
            <a:ext cx="1964075" cy="7517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36098" y="7734584"/>
            <a:ext cx="2975451" cy="24175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0796" y="2504752"/>
            <a:ext cx="12644040" cy="512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Dengan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adanya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trem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sebagai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alat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transportasi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umum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,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hal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ini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membuat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masyarakat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mudah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berpindah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dari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satu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tempat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ke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tempat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lainnya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.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Trem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menjadi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awal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mula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transportasi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yang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semula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menggunakan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tenaga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uap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,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lalu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menjadi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tenaga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nuklir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, dan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terakhir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menggunakan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tenaga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terbarukan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yaitu</a:t>
            </a:r>
            <a:r>
              <a:rPr lang="en-US" sz="5000" dirty="0">
                <a:solidFill>
                  <a:srgbClr val="EFEBE0"/>
                </a:solidFill>
                <a:latin typeface="Glacial Indifference"/>
              </a:rPr>
              <a:t> </a:t>
            </a:r>
            <a:r>
              <a:rPr lang="en-US" sz="5000" dirty="0" err="1">
                <a:solidFill>
                  <a:srgbClr val="EFEBE0"/>
                </a:solidFill>
                <a:latin typeface="Glacial Indifference"/>
              </a:rPr>
              <a:t>listrik</a:t>
            </a:r>
            <a:endParaRPr lang="en-US" sz="5000" dirty="0">
              <a:solidFill>
                <a:srgbClr val="EFEBE0"/>
              </a:solidFill>
              <a:latin typeface="Glacial Indifference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CDB264E-C578-7845-94FC-28BF33BEAB87}"/>
              </a:ext>
            </a:extLst>
          </p:cNvPr>
          <p:cNvSpPr txBox="1"/>
          <p:nvPr/>
        </p:nvSpPr>
        <p:spPr>
          <a:xfrm>
            <a:off x="838200" y="834457"/>
            <a:ext cx="16916400" cy="1316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Kesinambungan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trem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sebagai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modal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transportasi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pada 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masa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dahulu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hingga</a:t>
            </a:r>
            <a:r>
              <a:rPr lang="en-US" sz="6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sekarang</a:t>
            </a:r>
            <a:endParaRPr lang="en-US" sz="6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>
            <a:off x="-1074647" y="-671759"/>
            <a:ext cx="4272804" cy="55762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26139" y="2733067"/>
            <a:ext cx="4635890" cy="56449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2327" y="2785538"/>
            <a:ext cx="1568334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Kehadiran trem kuda di Batavia termasuk paling awal di kawasan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Franklin Gothic Medium" panose="020B0603020102020204" pitchFamily="34" charset="0"/>
            </a:endParaRPr>
          </a:p>
          <a:p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Asia. Pada waktu itu trem kuda masih jarang terlihat di kota-kota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         </a:t>
            </a:r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Eropa. Seperti halnya transportasi umum sebelumnya, banyak juga kuda penarik trem yang mati. Bahkan angkanya semakin tinggi.</a:t>
            </a:r>
          </a:p>
          <a:p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Dikutip Alwi Shahab dalam Waktu Belanda Mabuk Lahirlah Batavia (2013), harian Java Bode yang terbit di Batavia melaporkan sebanyak 545 kuda mati sampai 1872, antara lain karena kelelahan.</a:t>
            </a:r>
          </a:p>
          <a:p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Dalam catatan Susan </a:t>
            </a:r>
            <a:r>
              <a:rPr lang="id-ID" sz="4000" dirty="0" err="1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Blackburn</a:t>
            </a:r>
            <a:r>
              <a:rPr lang="id-ID" sz="4000" dirty="0">
                <a:solidFill>
                  <a:schemeClr val="bg2">
                    <a:lumMod val="75000"/>
                  </a:schemeClr>
                </a:solidFill>
                <a:latin typeface="Franklin Gothic Medium" panose="020B0603020102020204" pitchFamily="34" charset="0"/>
              </a:rPr>
              <a:t>, 545 adalah angka kematian kuda per tahun.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2457453" y="8377986"/>
            <a:ext cx="5830547" cy="246870"/>
          </a:xfrm>
          <a:prstGeom prst="rect">
            <a:avLst/>
          </a:prstGeom>
          <a:solidFill>
            <a:srgbClr val="BEB6AE"/>
          </a:solid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1AB6777-3BC7-6541-B6C8-4E9B6574329E}"/>
              </a:ext>
            </a:extLst>
          </p:cNvPr>
          <p:cNvSpPr txBox="1"/>
          <p:nvPr/>
        </p:nvSpPr>
        <p:spPr>
          <a:xfrm>
            <a:off x="-685800" y="-1404822"/>
            <a:ext cx="18128937" cy="336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9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BEB6AE"/>
                </a:solidFill>
                <a:latin typeface="Ahsing"/>
              </a:rPr>
              <a:t>Peristiwa</a:t>
            </a:r>
            <a:r>
              <a:rPr lang="en-US" sz="9600" dirty="0">
                <a:solidFill>
                  <a:srgbClr val="BEB6AE"/>
                </a:solidFill>
                <a:latin typeface="Ahsing"/>
              </a:rPr>
              <a:t> </a:t>
            </a:r>
            <a:r>
              <a:rPr lang="en-US" sz="9600" dirty="0" err="1">
                <a:solidFill>
                  <a:srgbClr val="BEB6AE"/>
                </a:solidFill>
                <a:latin typeface="Ahsing"/>
              </a:rPr>
              <a:t>Perulangan</a:t>
            </a:r>
            <a:endParaRPr lang="en-US" sz="9600" dirty="0">
              <a:solidFill>
                <a:srgbClr val="BEB6AE"/>
              </a:solidFill>
              <a:latin typeface="Ahsing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1368" y="2781300"/>
            <a:ext cx="7022353" cy="67151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82462">
            <a:off x="12023119" y="6499272"/>
            <a:ext cx="6397383" cy="51818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392355">
            <a:off x="9722581" y="7005661"/>
            <a:ext cx="3131239" cy="31234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721" y="2727082"/>
            <a:ext cx="9988603" cy="442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0"/>
              </a:lnSpc>
              <a:spcBef>
                <a:spcPts val="100"/>
              </a:spcBef>
            </a:pP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Perubahan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penggunaan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trem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di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surabaya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pada masa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itu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yakni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: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Tingginya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urbanisasi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dari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daerah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pedalaman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ke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Surabaya.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Tumbuhnya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pusat-pusat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perekonomian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di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antara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daerah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Sepanjang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– Ujung.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Tumbuhnya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daerah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-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daerah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 </a:t>
            </a:r>
            <a:r>
              <a:rPr lang="en-US" sz="4800" dirty="0" err="1">
                <a:solidFill>
                  <a:srgbClr val="4E1F24"/>
                </a:solidFill>
                <a:latin typeface="Glacial Indifference"/>
              </a:rPr>
              <a:t>permukiman</a:t>
            </a:r>
            <a:r>
              <a:rPr lang="en-US" sz="4800" dirty="0">
                <a:solidFill>
                  <a:srgbClr val="4E1F24"/>
                </a:solidFill>
                <a:latin typeface="Glacial Indifference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724148">
            <a:off x="7772654" y="7303334"/>
            <a:ext cx="3190927" cy="12843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701560" y="1007022"/>
            <a:ext cx="19691119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Jelaskan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perubahan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apa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yang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terjadi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dari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penggunaan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</a:t>
            </a:r>
          </a:p>
          <a:p>
            <a:pPr algn="ctr">
              <a:lnSpc>
                <a:spcPts val="5000"/>
              </a:lnSpc>
            </a:pP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trem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 di Surabaya pada masa </a:t>
            </a:r>
            <a:r>
              <a:rPr lang="en-US" sz="4800" b="1" spc="199" dirty="0" err="1">
                <a:solidFill>
                  <a:srgbClr val="262021"/>
                </a:solidFill>
                <a:latin typeface="Glacial Indifference" pitchFamily="2" charset="0"/>
              </a:rPr>
              <a:t>itu</a:t>
            </a:r>
            <a:r>
              <a:rPr lang="en-US" sz="4800" b="1" spc="199" dirty="0">
                <a:solidFill>
                  <a:srgbClr val="262021"/>
                </a:solidFill>
                <a:latin typeface="Glacial Indifference" pitchFamily="2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 rot="-575958">
            <a:off x="-26783" y="2428763"/>
            <a:ext cx="3190927" cy="1284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77901">
            <a:off x="14533163" y="6151568"/>
            <a:ext cx="3232689" cy="321652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48000" y="3009936"/>
            <a:ext cx="13542268" cy="5129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>
              <a:lnSpc>
                <a:spcPts val="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Trem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digunakan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sebagai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simbol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penjajah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karena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terdapat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pembeda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golongan-golongan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sesuai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dengan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kelas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manusia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,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contoh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: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untuk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kaum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menengah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keatas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, dan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untuk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golongan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menengah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kebawah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.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Dengan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adanya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kelas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ini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dapat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menjadi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simbol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bagaimana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ketidakadilannya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pada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kelas-kelas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pada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saat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 </a:t>
            </a:r>
            <a:r>
              <a:rPr lang="en-US" sz="4800" b="1" dirty="0" err="1">
                <a:solidFill>
                  <a:srgbClr val="262021"/>
                </a:solidFill>
                <a:latin typeface="Glacial Indifference"/>
              </a:rPr>
              <a:t>itu</a:t>
            </a:r>
            <a:r>
              <a:rPr lang="en-US" sz="4800" b="1" dirty="0">
                <a:solidFill>
                  <a:srgbClr val="262021"/>
                </a:solidFill>
                <a:latin typeface="Glacial Indifference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42729">
            <a:off x="-1310553" y="7062154"/>
            <a:ext cx="4973174" cy="4003405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67441DB-2815-E984-BE8D-364CBE09A51B}"/>
              </a:ext>
            </a:extLst>
          </p:cNvPr>
          <p:cNvSpPr txBox="1"/>
          <p:nvPr/>
        </p:nvSpPr>
        <p:spPr>
          <a:xfrm>
            <a:off x="353987" y="1220491"/>
            <a:ext cx="17145000" cy="11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sv-SE" sz="6000" b="1" dirty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Mengapa trem dapat menjadi simbol penjajahan bagi kaum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sv-SE" sz="6000" b="1" dirty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rPr>
              <a:t>pergerakan kemerdekaan pada masa itu?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30790D5-08C7-BB52-E907-2084F9AE8B7C}"/>
              </a:ext>
            </a:extLst>
          </p:cNvPr>
          <p:cNvSpPr txBox="1"/>
          <p:nvPr/>
        </p:nvSpPr>
        <p:spPr>
          <a:xfrm>
            <a:off x="347060" y="1182391"/>
            <a:ext cx="17145000" cy="11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sv-SE" sz="6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Mengapa trem dapat menjadi simbol penjajahan bagi kaum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sv-SE" sz="6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pergerakan kemerdekaan pada masa itu?</a:t>
            </a:r>
            <a:endParaRPr lang="en-US" sz="6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3183" y="2934458"/>
            <a:ext cx="14017178" cy="228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00"/>
              </a:lnSpc>
            </a:pPr>
            <a:r>
              <a:rPr lang="en-US" sz="20000">
                <a:solidFill>
                  <a:srgbClr val="EFEBE0"/>
                </a:solidFill>
                <a:latin typeface="Ahsing"/>
              </a:rPr>
              <a:t>Thank You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4689" y="-2925904"/>
            <a:ext cx="3647983" cy="444198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3775391" y="1516084"/>
            <a:ext cx="5210503" cy="340003"/>
          </a:xfrm>
          <a:prstGeom prst="rect">
            <a:avLst/>
          </a:prstGeom>
          <a:solidFill>
            <a:srgbClr val="BEB6AE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111780" y="-3695140"/>
            <a:ext cx="5573618" cy="654756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8218937"/>
            <a:ext cx="18288000" cy="2068063"/>
          </a:xfrm>
          <a:prstGeom prst="rect">
            <a:avLst/>
          </a:prstGeom>
          <a:solidFill>
            <a:srgbClr val="C9C0A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5211" y="6905681"/>
            <a:ext cx="3537707" cy="21580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963" y="4055092"/>
            <a:ext cx="3697670" cy="57889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19742" y="4587797"/>
            <a:ext cx="3344292" cy="52666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03378" y="7261250"/>
            <a:ext cx="4259793" cy="25931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70664" y="4804388"/>
            <a:ext cx="1401717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FEBE0"/>
                </a:solidFill>
                <a:latin typeface="Glacial Indifference"/>
              </a:rPr>
              <a:t>for listening!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429</Words>
  <Application>Microsoft Office PowerPoint</Application>
  <PresentationFormat>Kustom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14" baseType="lpstr">
      <vt:lpstr>Ahsing</vt:lpstr>
      <vt:lpstr>Calibri</vt:lpstr>
      <vt:lpstr>Glacial Indifference</vt:lpstr>
      <vt:lpstr>Franklin Gothic Medium Cond</vt:lpstr>
      <vt:lpstr>Franklin Gothic Medium</vt:lpstr>
      <vt:lpstr>Arial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Pictone Prints</dc:title>
  <dc:creator>Esam Kalev</dc:creator>
  <cp:lastModifiedBy>Esam Kalev</cp:lastModifiedBy>
  <cp:revision>6</cp:revision>
  <dcterms:created xsi:type="dcterms:W3CDTF">2006-08-16T00:00:00Z</dcterms:created>
  <dcterms:modified xsi:type="dcterms:W3CDTF">2022-09-07T10:00:41Z</dcterms:modified>
  <dc:identifier>DAE-80shbzM</dc:identifier>
</cp:coreProperties>
</file>